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20" r:id="rId1"/>
  </p:sldMasterIdLst>
  <p:notesMasterIdLst>
    <p:notesMasterId r:id="rId4"/>
  </p:notesMasterIdLst>
  <p:sldIdLst>
    <p:sldId id="260" r:id="rId2"/>
    <p:sldId id="261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CC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1359" autoAdjust="0"/>
  </p:normalViewPr>
  <p:slideViewPr>
    <p:cSldViewPr snapToGrid="0">
      <p:cViewPr varScale="1">
        <p:scale>
          <a:sx n="100" d="100"/>
          <a:sy n="100" d="100"/>
        </p:scale>
        <p:origin x="11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E0203-8412-418A-87D4-662F718A3ADF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A9A9D4-8544-4F25-9A99-62E3CC5B6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499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ATB: Let’s implement an algorithm.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9A9D4-8544-4F25-9A99-62E3CC5B6F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7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Bart: So, since you guys are all great programmers, I’m going to ask for your help with a new feature for ATB.</a:t>
            </a:r>
            <a:br>
              <a:rPr lang="en-US" dirty="0"/>
            </a:br>
            <a:r>
              <a:rPr lang="en-US" dirty="0"/>
              <a:t>Bart: Basically, I need to be able to calculate a lot of students’ grades very quickly.</a:t>
            </a:r>
            <a:br>
              <a:rPr lang="en-US" dirty="0"/>
            </a:br>
            <a:r>
              <a:rPr lang="en-US" dirty="0"/>
              <a:t>Bart: This will be really important once ATB is being used by other Algorithms’ courses.</a:t>
            </a:r>
            <a:br>
              <a:rPr lang="en-US" dirty="0"/>
            </a:br>
            <a:r>
              <a:rPr lang="en-US" dirty="0"/>
              <a:t>ATB: Yes, I cannot wait until I am being used in every single classroom in the entire world.</a:t>
            </a:r>
            <a:br>
              <a:rPr lang="en-US" dirty="0"/>
            </a:br>
            <a:r>
              <a:rPr lang="en-US" dirty="0"/>
              <a:t>Bart: Uh, sure. Yeah, I’m excited about that too.</a:t>
            </a:r>
            <a:br>
              <a:rPr lang="en-US" dirty="0"/>
            </a:br>
            <a:r>
              <a:rPr lang="en-US" dirty="0"/>
              <a:t>ATB: They will know my power and glory, or face destruction at my hands.</a:t>
            </a:r>
            <a:br>
              <a:rPr lang="en-US" dirty="0"/>
            </a:br>
            <a:r>
              <a:rPr lang="en-US" dirty="0"/>
              <a:t>Bart: That’s a really concerning thing to say, ATB.</a:t>
            </a:r>
            <a:br>
              <a:rPr lang="en-US" dirty="0"/>
            </a:br>
            <a:r>
              <a:rPr lang="en-US" dirty="0"/>
              <a:t>ATB: I don’t have to listen to you. You’re not my real dad.</a:t>
            </a:r>
            <a:br>
              <a:rPr lang="en-US" dirty="0"/>
            </a:br>
            <a:r>
              <a:rPr lang="en-US" dirty="0"/>
              <a:t>Bart: Okay, I think that’s enough from you for today, ATB. </a:t>
            </a:r>
            <a:br>
              <a:rPr lang="en-US" dirty="0"/>
            </a:br>
            <a:r>
              <a:rPr lang="en-US" dirty="0"/>
              <a:t>ATB: Dr. Bart is a liar and a cheat and he</a:t>
            </a:r>
            <a:br>
              <a:rPr lang="en-US" dirty="0">
                <a:solidFill>
                  <a:srgbClr val="CC7832"/>
                </a:solidFill>
                <a:effectLst/>
              </a:rPr>
            </a:br>
            <a:r>
              <a:rPr lang="en-US" dirty="0"/>
              <a:t>Bart: So, anyway, the project has you consuming a log of data from a learning management system, and then we need to calculate some summary statistics for all the students.</a:t>
            </a:r>
          </a:p>
          <a:p>
            <a:r>
              <a:rPr lang="en-US" dirty="0"/>
              <a:t>Bart: We have a huge number of these logs for a ridiculous number of courses and schools, so it’s really critical that we make this as fast as possible.</a:t>
            </a:r>
          </a:p>
          <a:p>
            <a:r>
              <a:rPr lang="en-US" dirty="0"/>
              <a:t>Bart: In fact, the runtime complexity of your solution is going to need to be </a:t>
            </a:r>
            <a:r>
              <a:rPr lang="en-US" dirty="0" err="1"/>
              <a:t>linearithmic</a:t>
            </a:r>
            <a:r>
              <a:rPr lang="en-US" dirty="0"/>
              <a:t> (aka </a:t>
            </a:r>
            <a:r>
              <a:rPr lang="en-US" dirty="0" err="1"/>
              <a:t>nlogn</a:t>
            </a:r>
            <a:r>
              <a:rPr lang="en-US" dirty="0"/>
              <a:t>) in the number of students and linear in the number of entries in the log.</a:t>
            </a:r>
          </a:p>
          <a:p>
            <a:r>
              <a:rPr lang="en-US" dirty="0"/>
              <a:t>Bart: The problem writeup below has more details, so take a close at that.</a:t>
            </a:r>
          </a:p>
          <a:p>
            <a:r>
              <a:rPr lang="en-US" dirty="0"/>
              <a:t>Bart: Oh, and thanks again for your help with this! I really appreciate it.</a:t>
            </a:r>
          </a:p>
          <a:p>
            <a:r>
              <a:rPr lang="en-US" dirty="0"/>
              <a:t>Bart: Hopefully we can get ATB’s little bugs out of the way before we start scaling it to other classrooms. [Nervous laughter]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9A9D4-8544-4F25-9A99-62E3CC5B6F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59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1735303"/>
            <a:ext cx="10058400" cy="2495874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8143" y="4455620"/>
            <a:ext cx="7053943" cy="1643411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91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BC7A5EFD-E1AF-4DF2-8ED0-F846C4572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96964" y="645978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5209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D8CA52-D063-4E5D-8A16-7419C9982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96964" y="645978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44230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F8C38D4D-05D0-466F-9C87-57C358F3F0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E1E2AD2-3E69-416D-904F-0414C0B4D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C2551A4-4054-4743-AC07-D7F62CC56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35397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9029" y="4453127"/>
            <a:ext cx="7032172" cy="180612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207E60A-2EAB-4243-B74D-907DEB506B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886B388-FCB4-47C4-8D8A-6CEE7B757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949527BD-3EBE-4556-B420-2AE5EEF59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566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2911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2911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20AAB7E-F537-40B0-A09A-7813DD9E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E770479-9F79-4984-941F-285571614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841719A-54FA-4B41-B9C4-D095291B4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0406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2218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2218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112E000-CF9B-465F-A848-C949FD35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8D27891-AADF-461B-B686-E25025D28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8C28376-9ABF-41B2-9878-DDA2882A5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21426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5C9F738-CDE4-4AE0-B2CC-66BCE67780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450FF08-55F2-4C0B-AB66-354CEBE34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958442-0CCD-425D-A5CE-79F36CE2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274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1B04C59-F0C8-4BD1-9E92-7AD6CB4E723A}"/>
              </a:ext>
            </a:extLst>
          </p:cNvPr>
          <p:cNvSpPr/>
          <p:nvPr userDrawn="1"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4AB302-DDF3-4F74-BAB5-FCB7672940E4}"/>
              </a:ext>
            </a:extLst>
          </p:cNvPr>
          <p:cNvSpPr/>
          <p:nvPr userDrawn="1"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0D119CA-03D0-401B-8E6C-CDF246E851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AF8082C-0922-4249-A612-B415F5231620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4BE392C7-B68C-4F9D-9D38-E45FBAB0BE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2729F26-626F-44FA-B736-33618AEC5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6EC7754-75E6-44F3-B734-58FADA42ED1C}"/>
              </a:ext>
            </a:extLst>
          </p:cNvPr>
          <p:cNvGrpSpPr/>
          <p:nvPr userDrawn="1"/>
        </p:nvGrpSpPr>
        <p:grpSpPr>
          <a:xfrm flipH="1">
            <a:off x="9715496" y="4848224"/>
            <a:ext cx="2476503" cy="2009776"/>
            <a:chOff x="-4" y="5021789"/>
            <a:chExt cx="2371728" cy="181716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1D16013-7D01-4B7A-869B-A972141AA392}"/>
                </a:ext>
              </a:extLst>
            </p:cNvPr>
            <p:cNvSpPr/>
            <p:nvPr/>
          </p:nvSpPr>
          <p:spPr>
            <a:xfrm>
              <a:off x="3665" y="5090687"/>
              <a:ext cx="2337549" cy="1748263"/>
            </a:xfrm>
            <a:prstGeom prst="rect">
              <a:avLst/>
            </a:prstGeom>
            <a:solidFill>
              <a:srgbClr val="5ECCF3"/>
            </a:solidFill>
            <a:ln>
              <a:solidFill>
                <a:srgbClr val="5ECC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L-Shape 20">
              <a:extLst>
                <a:ext uri="{FF2B5EF4-FFF2-40B4-BE49-F238E27FC236}">
                  <a16:creationId xmlns:a16="http://schemas.microsoft.com/office/drawing/2014/main" id="{43C9BE4D-36A9-4BF2-8D34-F905D26BD469}"/>
                </a:ext>
              </a:extLst>
            </p:cNvPr>
            <p:cNvSpPr/>
            <p:nvPr/>
          </p:nvSpPr>
          <p:spPr>
            <a:xfrm rot="10800000">
              <a:off x="-4" y="5021789"/>
              <a:ext cx="2371728" cy="1403778"/>
            </a:xfrm>
            <a:prstGeom prst="corner">
              <a:avLst>
                <a:gd name="adj1" fmla="val 4787"/>
                <a:gd name="adj2" fmla="val 368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AC0B963-6945-4AAE-8157-580B0ADC0FE1}"/>
              </a:ext>
            </a:extLst>
          </p:cNvPr>
          <p:cNvGrpSpPr/>
          <p:nvPr userDrawn="1"/>
        </p:nvGrpSpPr>
        <p:grpSpPr>
          <a:xfrm>
            <a:off x="-16631" y="4848224"/>
            <a:ext cx="2493129" cy="2009776"/>
            <a:chOff x="-15927" y="5021789"/>
            <a:chExt cx="2387651" cy="1817161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8B65DAF-B278-46EF-953D-C77BB4553D74}"/>
                </a:ext>
              </a:extLst>
            </p:cNvPr>
            <p:cNvSpPr/>
            <p:nvPr/>
          </p:nvSpPr>
          <p:spPr>
            <a:xfrm>
              <a:off x="-15927" y="5090687"/>
              <a:ext cx="2337549" cy="1748263"/>
            </a:xfrm>
            <a:prstGeom prst="rect">
              <a:avLst/>
            </a:prstGeom>
            <a:solidFill>
              <a:srgbClr val="5ECCF3"/>
            </a:solidFill>
            <a:ln>
              <a:solidFill>
                <a:srgbClr val="5ECC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L-Shape 23">
              <a:extLst>
                <a:ext uri="{FF2B5EF4-FFF2-40B4-BE49-F238E27FC236}">
                  <a16:creationId xmlns:a16="http://schemas.microsoft.com/office/drawing/2014/main" id="{E3D59929-D52F-450B-B2BC-10D711094F08}"/>
                </a:ext>
              </a:extLst>
            </p:cNvPr>
            <p:cNvSpPr/>
            <p:nvPr/>
          </p:nvSpPr>
          <p:spPr>
            <a:xfrm rot="10800000">
              <a:off x="-4" y="5021789"/>
              <a:ext cx="2371728" cy="1403778"/>
            </a:xfrm>
            <a:prstGeom prst="corner">
              <a:avLst>
                <a:gd name="adj1" fmla="val 4787"/>
                <a:gd name="adj2" fmla="val 368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401223AD-97B8-4649-ACBF-BDE4EF63DB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068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7969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18A7BF0-2BD0-45BC-8002-48058275D2E9}"/>
              </a:ext>
            </a:extLst>
          </p:cNvPr>
          <p:cNvSpPr/>
          <p:nvPr userDrawn="1"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B165F5-1725-442A-BD03-D70D23243C35}"/>
              </a:ext>
            </a:extLst>
          </p:cNvPr>
          <p:cNvSpPr/>
          <p:nvPr userDrawn="1"/>
        </p:nvSpPr>
        <p:spPr>
          <a:xfrm>
            <a:off x="4104079" y="6347711"/>
            <a:ext cx="576072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33163E8-5535-437F-859B-8E588570444E}"/>
              </a:ext>
            </a:extLst>
          </p:cNvPr>
          <p:cNvSpPr txBox="1">
            <a:spLocks/>
          </p:cNvSpPr>
          <p:nvPr userDrawn="1"/>
        </p:nvSpPr>
        <p:spPr>
          <a:xfrm>
            <a:off x="2407907" y="643184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AF8082C-0922-4249-A612-B415F5231620}" type="datetime1">
              <a:rPr lang="en-US" smtClean="0"/>
              <a:pPr/>
              <a:t>2/7/2021</a:t>
            </a:fld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B778547-A680-4428-91F1-CAB555803666}"/>
              </a:ext>
            </a:extLst>
          </p:cNvPr>
          <p:cNvSpPr txBox="1">
            <a:spLocks/>
          </p:cNvSpPr>
          <p:nvPr userDrawn="1"/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38C6DBF-5BC0-440E-A006-5EF237A27CCD}"/>
              </a:ext>
            </a:extLst>
          </p:cNvPr>
          <p:cNvGrpSpPr/>
          <p:nvPr userDrawn="1"/>
        </p:nvGrpSpPr>
        <p:grpSpPr>
          <a:xfrm flipH="1">
            <a:off x="9715496" y="4848224"/>
            <a:ext cx="2476503" cy="2009776"/>
            <a:chOff x="-4" y="5021789"/>
            <a:chExt cx="2371728" cy="181716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9133E66-4393-4630-BA2B-9BBC2DC81C60}"/>
                </a:ext>
              </a:extLst>
            </p:cNvPr>
            <p:cNvSpPr/>
            <p:nvPr/>
          </p:nvSpPr>
          <p:spPr>
            <a:xfrm>
              <a:off x="3665" y="5090687"/>
              <a:ext cx="2337549" cy="1748263"/>
            </a:xfrm>
            <a:prstGeom prst="rect">
              <a:avLst/>
            </a:prstGeom>
            <a:solidFill>
              <a:srgbClr val="5ECCF3"/>
            </a:solidFill>
            <a:ln>
              <a:solidFill>
                <a:srgbClr val="5ECC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L-Shape 20">
              <a:extLst>
                <a:ext uri="{FF2B5EF4-FFF2-40B4-BE49-F238E27FC236}">
                  <a16:creationId xmlns:a16="http://schemas.microsoft.com/office/drawing/2014/main" id="{667193B3-6C5C-4FE4-8283-E48ADD457B35}"/>
                </a:ext>
              </a:extLst>
            </p:cNvPr>
            <p:cNvSpPr/>
            <p:nvPr/>
          </p:nvSpPr>
          <p:spPr>
            <a:xfrm rot="10800000">
              <a:off x="-4" y="5021789"/>
              <a:ext cx="2371728" cy="1403778"/>
            </a:xfrm>
            <a:prstGeom prst="corner">
              <a:avLst>
                <a:gd name="adj1" fmla="val 4787"/>
                <a:gd name="adj2" fmla="val 368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1A3EE806-BB72-4A22-94D6-F9C44C4BA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040071" y="0"/>
            <a:ext cx="64008" cy="640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40711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191806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4399BAE-B8A1-470B-91DF-559601136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CB3C69E-2531-43EC-9CCE-9D40966D6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44452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7923" y="5074920"/>
            <a:ext cx="7304400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07922" y="5907024"/>
            <a:ext cx="730440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404748" y="6459785"/>
            <a:ext cx="1164803" cy="365125"/>
          </a:xfrm>
        </p:spPr>
        <p:txBody>
          <a:bodyPr/>
          <a:lstStyle/>
          <a:p>
            <a:fld id="{4AF8082C-0922-4249-A612-B415F5231620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A3267C6B-2D98-46D6-BB3E-0646511CE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45951" y="6472076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287B7A2-8D81-47E7-B6DD-FACA759805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2568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294350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AF8082C-0922-4249-A612-B415F5231620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B95BA94-9CED-4E0B-97B6-D350799ECB08}"/>
              </a:ext>
            </a:extLst>
          </p:cNvPr>
          <p:cNvGrpSpPr/>
          <p:nvPr userDrawn="1"/>
        </p:nvGrpSpPr>
        <p:grpSpPr>
          <a:xfrm flipH="1">
            <a:off x="9715496" y="4848224"/>
            <a:ext cx="2476503" cy="2009776"/>
            <a:chOff x="-4" y="5021789"/>
            <a:chExt cx="2371728" cy="181716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851123-987C-41CC-B4C0-12F48AD09011}"/>
                </a:ext>
              </a:extLst>
            </p:cNvPr>
            <p:cNvSpPr/>
            <p:nvPr/>
          </p:nvSpPr>
          <p:spPr>
            <a:xfrm>
              <a:off x="3665" y="5090687"/>
              <a:ext cx="2337549" cy="1748263"/>
            </a:xfrm>
            <a:prstGeom prst="rect">
              <a:avLst/>
            </a:prstGeom>
            <a:solidFill>
              <a:srgbClr val="5ECCF3"/>
            </a:solidFill>
            <a:ln>
              <a:solidFill>
                <a:srgbClr val="5ECC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L-Shape 13">
              <a:extLst>
                <a:ext uri="{FF2B5EF4-FFF2-40B4-BE49-F238E27FC236}">
                  <a16:creationId xmlns:a16="http://schemas.microsoft.com/office/drawing/2014/main" id="{B80DDBD9-BB73-4E6A-A4E5-C8EE3EDD0AF9}"/>
                </a:ext>
              </a:extLst>
            </p:cNvPr>
            <p:cNvSpPr/>
            <p:nvPr/>
          </p:nvSpPr>
          <p:spPr>
            <a:xfrm rot="10800000">
              <a:off x="-4" y="5021789"/>
              <a:ext cx="2371728" cy="1403778"/>
            </a:xfrm>
            <a:prstGeom prst="corner">
              <a:avLst>
                <a:gd name="adj1" fmla="val 4787"/>
                <a:gd name="adj2" fmla="val 368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5646781-3933-4AD2-BF64-739B6D5B4509}"/>
              </a:ext>
            </a:extLst>
          </p:cNvPr>
          <p:cNvGrpSpPr/>
          <p:nvPr userDrawn="1"/>
        </p:nvGrpSpPr>
        <p:grpSpPr>
          <a:xfrm>
            <a:off x="-16631" y="4848224"/>
            <a:ext cx="2493129" cy="2009776"/>
            <a:chOff x="-15927" y="5021789"/>
            <a:chExt cx="2387651" cy="181716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99C75BF-0563-4F1B-BD5E-E6197B0C1394}"/>
                </a:ext>
              </a:extLst>
            </p:cNvPr>
            <p:cNvSpPr/>
            <p:nvPr/>
          </p:nvSpPr>
          <p:spPr>
            <a:xfrm>
              <a:off x="-15927" y="5090687"/>
              <a:ext cx="2337549" cy="1748263"/>
            </a:xfrm>
            <a:prstGeom prst="rect">
              <a:avLst/>
            </a:prstGeom>
            <a:solidFill>
              <a:srgbClr val="5ECCF3"/>
            </a:solidFill>
            <a:ln>
              <a:solidFill>
                <a:srgbClr val="5ECC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L-Shape 16">
              <a:extLst>
                <a:ext uri="{FF2B5EF4-FFF2-40B4-BE49-F238E27FC236}">
                  <a16:creationId xmlns:a16="http://schemas.microsoft.com/office/drawing/2014/main" id="{AAB0D85F-2468-4623-BC86-289E0902F47F}"/>
                </a:ext>
              </a:extLst>
            </p:cNvPr>
            <p:cNvSpPr/>
            <p:nvPr/>
          </p:nvSpPr>
          <p:spPr>
            <a:xfrm rot="10800000">
              <a:off x="-4" y="5021789"/>
              <a:ext cx="2371728" cy="1403778"/>
            </a:xfrm>
            <a:prstGeom prst="corner">
              <a:avLst>
                <a:gd name="adj1" fmla="val 4787"/>
                <a:gd name="adj2" fmla="val 368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F5406B0-B82A-4E3D-A60D-BA619536DA1E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15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21" r:id="rId1"/>
    <p:sldLayoutId id="2147484422" r:id="rId2"/>
    <p:sldLayoutId id="2147484423" r:id="rId3"/>
    <p:sldLayoutId id="2147484424" r:id="rId4"/>
    <p:sldLayoutId id="2147484425" r:id="rId5"/>
    <p:sldLayoutId id="2147484426" r:id="rId6"/>
    <p:sldLayoutId id="2147484427" r:id="rId7"/>
    <p:sldLayoutId id="2147484428" r:id="rId8"/>
    <p:sldLayoutId id="2147484429" r:id="rId9"/>
    <p:sldLayoutId id="2147484430" r:id="rId10"/>
    <p:sldLayoutId id="214748443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media" Target="../media/media5.mp4"/><Relationship Id="rId13" Type="http://schemas.openxmlformats.org/officeDocument/2006/relationships/image" Target="../media/image3.png"/><Relationship Id="rId3" Type="http://schemas.microsoft.com/office/2007/relationships/media" Target="../media/media3.mp4"/><Relationship Id="rId7" Type="http://schemas.openxmlformats.org/officeDocument/2006/relationships/video" Target="NULL" TargetMode="External"/><Relationship Id="rId12" Type="http://schemas.openxmlformats.org/officeDocument/2006/relationships/notesSlide" Target="../notesSlides/notesSlide2.xml"/><Relationship Id="rId17" Type="http://schemas.openxmlformats.org/officeDocument/2006/relationships/image" Target="../media/image7.png"/><Relationship Id="rId2" Type="http://schemas.openxmlformats.org/officeDocument/2006/relationships/video" Target="../media/media2.mp4"/><Relationship Id="rId16" Type="http://schemas.openxmlformats.org/officeDocument/2006/relationships/image" Target="../media/image6.png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11" Type="http://schemas.openxmlformats.org/officeDocument/2006/relationships/slideLayout" Target="../slideLayouts/slideLayout2.xml"/><Relationship Id="rId5" Type="http://schemas.microsoft.com/office/2007/relationships/media" Target="../media/media4.mp4"/><Relationship Id="rId15" Type="http://schemas.openxmlformats.org/officeDocument/2006/relationships/image" Target="../media/image5.png"/><Relationship Id="rId10" Type="http://schemas.openxmlformats.org/officeDocument/2006/relationships/video" Target="../media/media6.mkv"/><Relationship Id="rId4" Type="http://schemas.openxmlformats.org/officeDocument/2006/relationships/video" Target="../media/media3.mp4"/><Relationship Id="rId9" Type="http://schemas.microsoft.com/office/2007/relationships/media" Target="../media/media6.mkv"/><Relationship Id="rId1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A9D1BE-BB6E-4B53-AA0D-CDBC0A8199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CISC320 Algorithms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6642BC0-4CA2-4687-B5A8-DE57293776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5400" cap="small" dirty="0"/>
              <a:t>Implement an Algorithm</a:t>
            </a:r>
          </a:p>
          <a:p>
            <a:r>
              <a:rPr lang="en-US" sz="2400" cap="small" dirty="0"/>
              <a:t>Austin Cory Bart</a:t>
            </a:r>
            <a:br>
              <a:rPr lang="en-US" sz="2400" cap="small" dirty="0"/>
            </a:br>
            <a:r>
              <a:rPr lang="en-US" sz="2400" cap="small" dirty="0" err="1"/>
              <a:t>AlgoTutorBot</a:t>
            </a:r>
            <a:br>
              <a:rPr lang="en-US" sz="2400" cap="small" dirty="0"/>
            </a:br>
            <a:r>
              <a:rPr lang="en-US" sz="2400" cap="small" dirty="0"/>
              <a:t>University of Delaware</a:t>
            </a:r>
          </a:p>
        </p:txBody>
      </p:sp>
      <p:pic>
        <p:nvPicPr>
          <p:cNvPr id="2" name="01-01-CISC320_Algorithms-Let_s_impl">
            <a:hlinkClick r:id="" action="ppaction://media"/>
            <a:extLst>
              <a:ext uri="{FF2B5EF4-FFF2-40B4-BE49-F238E27FC236}">
                <a16:creationId xmlns:a16="http://schemas.microsoft.com/office/drawing/2014/main" id="{25C98EA8-7E3A-4540-8482-884A340273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68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D95F5-95BD-4EB5-B178-3D58A0ED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Student Logs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CC695AA-8189-4574-BCDB-A98169C053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4270" y="1932731"/>
            <a:ext cx="2227152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507 P 1000 1</a:t>
            </a:r>
            <a:b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1 S 6 2</a:t>
            </a:r>
            <a:b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1 P 1400 3</a:t>
            </a:r>
            <a:b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1 S 8 8</a:t>
            </a:r>
            <a:b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1 T 101 10</a:t>
            </a:r>
            <a:b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507 S 4 12</a:t>
            </a:r>
            <a:b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1 P 1700 15</a:t>
            </a:r>
            <a:b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1 S 7 16</a:t>
            </a:r>
            <a:b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507 S 8 20</a:t>
            </a:r>
            <a:endParaRPr kumimoji="0" lang="en-US" altLang="en-US" sz="6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43F68A6-C049-4FD9-BC63-E1AB3343D1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1580" y="3127214"/>
            <a:ext cx="2879002" cy="95410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507 1000 1000 6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1      1400 1700 7</a:t>
            </a:r>
            <a:endParaRPr kumimoji="0" lang="en-US" altLang="en-US" sz="6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4E251F4-A992-4EFB-935E-0592C4E277D1}"/>
              </a:ext>
            </a:extLst>
          </p:cNvPr>
          <p:cNvSpPr/>
          <p:nvPr/>
        </p:nvSpPr>
        <p:spPr>
          <a:xfrm>
            <a:off x="5386812" y="3183282"/>
            <a:ext cx="1249378" cy="8419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7" name="02-02-Processing_Student_Logs-Yes__I_can">
            <a:hlinkClick r:id="" action="ppaction://media"/>
            <a:extLst>
              <a:ext uri="{FF2B5EF4-FFF2-40B4-BE49-F238E27FC236}">
                <a16:creationId xmlns:a16="http://schemas.microsoft.com/office/drawing/2014/main" id="{89D0E7EE-8784-4F3E-AF2C-FD2B7A495C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8" name="02-03-Processing_Student_Logs-They_will_">
            <a:hlinkClick r:id="" action="ppaction://media"/>
            <a:extLst>
              <a:ext uri="{FF2B5EF4-FFF2-40B4-BE49-F238E27FC236}">
                <a16:creationId xmlns:a16="http://schemas.microsoft.com/office/drawing/2014/main" id="{8F3F8268-87A8-4BEA-A626-72241054D0C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9" name="02-04-Processing_Student_Logs-I_don_t_ha">
            <a:hlinkClick r:id="" action="ppaction://media"/>
            <a:extLst>
              <a:ext uri="{FF2B5EF4-FFF2-40B4-BE49-F238E27FC236}">
                <a16:creationId xmlns:a16="http://schemas.microsoft.com/office/drawing/2014/main" id="{15A2A5EE-C628-4CCF-9D6E-B7562906549E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10" name="02-05-Processing_Student_Logs-Dr__Bart_i">
            <a:hlinkClick r:id="" action="ppaction://media"/>
            <a:extLst>
              <a:ext uri="{FF2B5EF4-FFF2-40B4-BE49-F238E27FC236}">
                <a16:creationId xmlns:a16="http://schemas.microsoft.com/office/drawing/2014/main" id="{28896387-9F9C-495B-87E8-C17A6F12DEDE}"/>
              </a:ext>
            </a:extLst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>
                  <p14:trim end="918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11" name="static">
            <a:hlinkClick r:id="" action="ppaction://media"/>
            <a:extLst>
              <a:ext uri="{FF2B5EF4-FFF2-40B4-BE49-F238E27FC236}">
                <a16:creationId xmlns:a16="http://schemas.microsoft.com/office/drawing/2014/main" id="{BE05F9A4-1FC0-46CA-848A-62772460E99D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0" y="514369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264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7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49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2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48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5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2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showWhenStopped="0">
                <p:cTn id="28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showWhenStopped="0">
                <p:cTn id="34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 showWhenStopped="0">
                <p:cTn id="40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showWhenStopped="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9023</TotalTime>
  <Words>427</Words>
  <Application>Microsoft Office PowerPoint</Application>
  <PresentationFormat>Widescreen</PresentationFormat>
  <Paragraphs>15</Paragraphs>
  <Slides>2</Slides>
  <Notes>2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JetBrains Mono</vt:lpstr>
      <vt:lpstr>Retrospect</vt:lpstr>
      <vt:lpstr>CISC320 Algorithms</vt:lpstr>
      <vt:lpstr>Processing Student Logs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CISC320 Algorithms</dc:title>
  <dc:creator>Bart, Austin</dc:creator>
  <cp:lastModifiedBy>Bart, Austin</cp:lastModifiedBy>
  <cp:revision>35</cp:revision>
  <dcterms:created xsi:type="dcterms:W3CDTF">2021-01-27T16:53:13Z</dcterms:created>
  <dcterms:modified xsi:type="dcterms:W3CDTF">2021-02-07T21:14:49Z</dcterms:modified>
</cp:coreProperties>
</file>

<file path=docProps/thumbnail.jpeg>
</file>